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9"/>
  </p:notesMasterIdLst>
  <p:sldIdLst>
    <p:sldId id="259" r:id="rId2"/>
    <p:sldId id="271" r:id="rId3"/>
    <p:sldId id="269" r:id="rId4"/>
    <p:sldId id="267" r:id="rId5"/>
    <p:sldId id="266" r:id="rId6"/>
    <p:sldId id="265" r:id="rId7"/>
    <p:sldId id="262" r:id="rId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617"/>
    <a:srgbClr val="161F2F"/>
    <a:srgbClr val="0F1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8E263-6E9F-4DCA-870D-60537A99AF27}" type="datetimeFigureOut">
              <a:rPr lang="en-IL" smtClean="0"/>
              <a:t>03/02/2026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CB1C-ED10-46F5-B4B6-DCB15C14643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7950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A8B301-2481-0974-610B-B10A769B4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F24B8C9-CFD3-82CE-866B-9D0F21C2C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CE35122-BB93-CC1A-43DE-A0DBC663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232210-EE33-2FBF-60BA-FE9ACD81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DC046D-5F67-0B95-D344-A9E973F2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557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6338F8-EE98-5383-5C6F-798F25F0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0900E29-C39B-C5D6-037E-6DB18F86D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2D38E9-5855-824A-49B4-D6C2A597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3C699BB-F36E-BBC2-3A31-2A313714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4B8D40C-06F9-0841-246E-230103E8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905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4DFF6C6-5897-1579-7F48-267B6A38A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0A5FD73-C202-A33A-8387-D4A5B1A5F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42E34D2-F8DA-0AC5-4466-79AEAB63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5BAF68-9058-EF36-2EF2-DFEECD32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42E7B9-5F9A-F208-48F0-B188B5DC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021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B69969-A00F-F6F0-71A4-BD267C1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A19D2A-1F6D-C4A2-E3C5-8A484E2D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D55292F-1349-538E-DF26-B5AD7E4E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252D9A1-C4FA-D11C-1BA3-67B12F21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CAF0D7-A958-6F87-BDF1-447225F0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92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4DCB3A-6A55-D8F4-E79B-1B5E9408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F16CC8B-0212-79E3-1FC5-4A063DDB6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650696E-5A71-4B73-8764-5F528908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2FF0F15-4F79-3B46-BBD7-CAF10FD3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EF1225C-CC85-85EC-1879-3B645527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1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71BA7C-7C41-95E2-D9E3-80BDB230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4FF5A1-2B21-0E22-9CC4-9F8B4D58F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A79F63B-1CA2-FF42-1D03-625C3ACEF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3D872C9-ED66-2B7F-FDDB-341C703C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1E5D879-932B-BCB7-0D09-2EE3DE19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7523E0F-5103-A36C-E248-BAAA90BB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401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514B2A-EE90-70C7-7AE9-9F25BDD2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0653BDF-307D-35EC-F471-9F69698A4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F7C138E-9305-0116-D50D-EF565798F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B3FA0F6-AE40-99F5-2680-94E4359F3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4F73CDA-08CD-8848-F184-F21CB1FE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1C5B993-5A06-C678-CA00-2DDBB1D9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09217B1-FFA2-CD86-AD62-9770DAB0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13C4846-A32C-2956-1CB3-8F49F7E7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56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BBDBF6-DEBE-3037-6F94-2BC49473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2EF0A30-3DEA-60E9-CF33-5A572398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57D0BE7-1D47-78C0-522A-4101A1BF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535667C-AF64-76B1-C067-38F438E5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954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BAA9F27-CD28-38CC-8BE9-F40A3F50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A9F3B86-ED27-3B44-A836-32F2C6D2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5B4EEB7-CD46-0490-6742-F789A525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383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5F35B1-EEC5-BD18-5A44-1FCAF513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BFED6C-2968-5341-8758-4CB23745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36DA302-ADCD-8DA7-D130-F7B3DA3C2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0CB6134-0B2A-F872-219C-530C90DE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AD21911-E40E-3BBB-29BF-ED946D45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9F20511-D7DB-512D-B335-EA85DFEE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454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C69FF4-1BEA-16EE-90E0-44F1E47B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B1B1ED7-FF12-4B87-D2B0-460467DA9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1C3C9D2-BB5F-F7B0-ACF4-5F13D0C3D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AAA4BD5-FADF-17F4-916D-B879DA1A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6E8235-E60B-E0FF-32E3-9363F3F9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F743B1-CF05-C434-5451-135D66F5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233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D680971-71B6-F38C-B0FD-2A92761D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74ED51-C65D-CC91-E212-680CE92B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7462D2-4CA8-4F15-3F43-EB743E72C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E66114-651A-4F58-9FFD-B307534AA3C5}" type="datetimeFigureOut">
              <a:rPr lang="he-IL" smtClean="0"/>
              <a:t>ט"ז/שבט/תשפ"ו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DF766AE-4E46-0B0A-D897-64DE43D33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7381F6F-9EF4-F1F4-CDAF-F67203B1D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B6993B-AD70-4E2C-AD56-1ECD92B5E8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8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תמונה 4" descr="תמונה שמכילה טקסט, מחשב טבלט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C724223-BFE6-71A9-6865-A2AA70F9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287" r="3094" b="11521"/>
          <a:stretch>
            <a:fillRect/>
          </a:stretch>
        </p:blipFill>
        <p:spPr>
          <a:xfrm>
            <a:off x="-117987" y="-97041"/>
            <a:ext cx="12309987" cy="69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2000" y="1695450"/>
            <a:ext cx="540067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Extracting Diagnostic Artifacts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2295525"/>
            <a:ext cx="5143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The first stage of our pipeline focuses on </a:t>
            </a:r>
            <a:r>
              <a:rPr lang="en-US" sz="15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isolating the biological lesion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from its original light-skin context. This is critical to ensure that no "light-skin" features pollute the subsequent augmentation.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7750" y="3800475"/>
            <a:ext cx="4857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Library:</a:t>
            </a:r>
            <a:r>
              <a:rPr lang="en-US" sz="1425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Leveraging the </a:t>
            </a:r>
            <a:r>
              <a:rPr lang="en-US" sz="142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RemBG</a:t>
            </a:r>
            <a:r>
              <a:rPr lang="en-US" sz="1425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library for AI-powered background removal.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998375" y="4660963"/>
            <a:ext cx="48579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Masking:</a:t>
            </a:r>
            <a:r>
              <a:rPr lang="en-US" sz="1425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Creating binary masks using</a:t>
            </a:r>
            <a:r>
              <a:rPr lang="en-US" sz="1425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25" i="1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cv2.threshold</a:t>
            </a:r>
            <a:r>
              <a:rPr lang="en-US" sz="1425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25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lang="en-US" sz="1425" b="0" i="1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cv2.findNonZero</a:t>
            </a:r>
            <a:r>
              <a:rPr lang="en-US" sz="1425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to locate precise coordinates.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47750" y="5362575"/>
            <a:ext cx="48579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Feature Preservation:</a:t>
            </a:r>
            <a:r>
              <a:rPr lang="en-US" sz="1425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By isolating the mole, we preserve the original texture, asymmetry, and color distribution required for ResNet analysis.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762000" y="3781425"/>
            <a:ext cx="15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762000" y="4552950"/>
            <a:ext cx="15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62000" y="5343525"/>
            <a:ext cx="15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62000" y="571500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Phase 1: Automated Lesion Isolation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4D982-27FC-8FF2-1AD5-F0E7882CB9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7" t="1649" r="1035" b="6410"/>
          <a:stretch>
            <a:fillRect/>
          </a:stretch>
        </p:blipFill>
        <p:spPr>
          <a:xfrm>
            <a:off x="6038850" y="1949342"/>
            <a:ext cx="5677048" cy="251312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20617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05141" y="1949118"/>
            <a:ext cx="52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the 'Digital Skin Bank'</a:t>
            </a:r>
            <a:endParaRPr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725700" y="2372225"/>
            <a:ext cx="495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To solve the data scarcity of dark skin tones, we utilize 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Stable Diffusion XL (SDXL)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to generate a diverse library of synthetic backgrounds.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1011450" y="3429000"/>
            <a:ext cx="46674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Medical Prompts: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Custom prompt engineering ensures the generation of </a:t>
            </a:r>
            <a:r>
              <a:rPr lang="en-US" sz="1500" b="0" i="1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clinical-grade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textures, including pores, fine lines, and epidermal ridges.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975225" y="4543225"/>
            <a:ext cx="46674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Skin Fidelity: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We target the 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Fitzpatrick Scale Type VI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to create the most underrepresented skin tone patches.</a:t>
            </a:r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971841" y="5308100"/>
            <a:ext cx="46674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Precision: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Images are generated at 1024x1024 resolution and downscaled to match clinical input sizes.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829779" y="3409050"/>
            <a:ext cx="1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800241" y="4508113"/>
            <a:ext cx="1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803625" y="5308100"/>
            <a:ext cx="1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705141" y="117270"/>
            <a:ext cx="661617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60A5FA"/>
                </a:solidFill>
                <a:latin typeface="Inter"/>
                <a:ea typeface="Inter"/>
                <a:cs typeface="Inter"/>
                <a:sym typeface="Inter"/>
              </a:rPr>
              <a:t>Phase 2: Synthetic Skin Synthesis</a:t>
            </a: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CC0B1C-46E1-F562-35A5-F856F5DF7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22" y="412372"/>
            <a:ext cx="19621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40B31-8180-5D3D-FAA4-0ED5D311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32" y="412372"/>
            <a:ext cx="19621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71B097-6201-EF5C-5CA5-CB8528FB3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22" y="2447925"/>
            <a:ext cx="19621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542D65-87E1-8C1F-0407-0735E4855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32" y="2447925"/>
            <a:ext cx="19621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B23520-DCA3-4D62-E53C-4FE60E868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32" y="4483478"/>
            <a:ext cx="19621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9A2869-CC64-7570-A82A-0C7DF84B3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06" y="4483478"/>
            <a:ext cx="19621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FC8DAD-7288-2B25-8A4E-5744ABD6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528" cy="685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BE7A06-AF87-06C9-F7BF-4E4DD675E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" y="1853946"/>
            <a:ext cx="2924499" cy="1941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6F6A7-CFAF-61F9-8FC6-48CC7A7F9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94" y="1853946"/>
            <a:ext cx="2588768" cy="1941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35753-4474-F67B-97D0-BADB27FC0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1" y="4030218"/>
            <a:ext cx="2924499" cy="1941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8AD935-ED61-4016-08DB-C574F0BB5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94" y="4115831"/>
            <a:ext cx="2588006" cy="185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930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0C597-0CC4-2BE3-D79F-201CF688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1E1EC-53DF-97AB-BA9E-AE829204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תמונה 2" descr="תמונה שמכילה בתוך מבנה, טקסט, קיר, רהיט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CF2644B-0C36-EAD3-D6B3-CDE461B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6" r="117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301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9373</TotalTime>
  <Words>199</Words>
  <Application>Microsoft Office PowerPoint</Application>
  <PresentationFormat>Widescreen</PresentationFormat>
  <Paragraphs>18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Inter</vt:lpstr>
      <vt:lpstr>Inter SemiBold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שיר מוללקנדוב</dc:creator>
  <cp:lastModifiedBy>Afik Haviv</cp:lastModifiedBy>
  <cp:revision>2</cp:revision>
  <dcterms:created xsi:type="dcterms:W3CDTF">2026-01-14T06:29:49Z</dcterms:created>
  <dcterms:modified xsi:type="dcterms:W3CDTF">2026-02-03T19:16:51Z</dcterms:modified>
</cp:coreProperties>
</file>